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91" r:id="rId5"/>
    <p:sldId id="299" r:id="rId6"/>
    <p:sldId id="303" r:id="rId7"/>
    <p:sldId id="302" r:id="rId8"/>
    <p:sldId id="300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2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3E69-44CE-4886-A7C4-7EB266327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29AA-6015-4100-888E-F42D77A0F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C2BF4-DEE6-4B5F-8847-D1475D97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E247-786C-4808-8E44-394BFB8F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51DDA-F747-4637-98E6-C1C079FB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4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B1C5-9B25-4ADA-A60B-2C17E290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55137-900E-46BF-8596-AED57B3B0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3A580-BD7D-4EE1-B471-75FBA3E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D5BC7-0F0D-4767-8102-AB908564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266D-3A21-479F-B1F3-C8D3032C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74BF55-B765-49D9-917F-537A37C40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50C867-2B4C-412E-AD70-8F996DB34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CE1DF-CDA9-4FC2-A742-6E1C104C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1D83B-3BA3-4229-AF7B-3EBC6E28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C249-FCE0-4101-B4DB-3BAF022A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9A173-785C-4244-A80A-9B77A883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641FB-3C7E-460B-BABD-59CD240F0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32324-57C0-45BE-8F4C-96EC22D1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363A-EEB4-4446-812B-4D6023FE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E4C3D-78ED-45E1-AEBA-59F8EF2E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2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39F1E-957D-4A5B-9527-5A94DDA1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19F06-6B0B-4F0A-887E-2AF60F6F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43AD0-47C8-4670-AFD1-1BC57998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55D90-058D-4CB5-97CF-6E04BB21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98CC-E696-4C4B-AA7C-483C6EED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6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97EA-A7E5-4C69-A8B0-42AA42DB9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26F49-94E7-4FD5-9C9F-15836DC1E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868D5-0894-47EB-B413-010177ACB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EEE05-9D49-4A96-A2C5-D71BC67E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D754-3546-4BDE-925C-EFF3533C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7CCF7-26D9-433E-9BA0-CDFA4EBE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8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72089-6B08-48C7-84D5-8C8AC5FE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C761-F76B-478D-8EAF-B4A94F88A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9D1B3-9BD3-4B31-B34F-039F916C5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F96A5-0CB4-4932-9909-D0B8F8AA3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20A826-9B70-441A-A774-B2A641D92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D7485-3167-478D-AB71-2E87E0F1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948EF-DAC1-40B9-BA9A-0D062545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5537F-7C82-4055-9B9B-AE32704A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3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34FD1-5F31-478F-B848-BFAAEFB5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A47A9-6A13-45EF-ABA7-18824B19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4A2AF-2235-4183-90B5-C125EED0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96ABC-75DD-47AD-8A5E-4379AF8F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2A508-C33D-49DF-B3A4-A5892FCD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9CC10-F474-4320-A44A-5F7A1608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5E1A-850B-4C36-B7EF-DA11E29D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7F62-9E15-4B1D-9BBF-E90478B2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1103B-68C4-40BD-9A50-195A4033C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AF8F5-22D3-4340-8D3E-56EEAF022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2AC82-BDC9-4A47-B6A2-911CE6DA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5AAA0-A0AC-40C0-9074-7F137FF1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E2230-E871-4FA6-9161-E8B39E6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CACE-6F80-4F67-854D-C4E54430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0A34A-AC85-4A62-B46F-91BFB7387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0DF46-A40A-418A-80E7-9EB45B7C5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F0ECA-E81B-42CF-9DB6-62592C91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8E07C-8E8A-457B-860A-D76F8B451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0F389-BC2D-4CFE-8397-DBC2EE21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1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8D0C-3B2E-47A9-B93E-079E9376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3C87B-6F65-4D2A-8B3E-55673F55F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288F-0A54-4D94-ADEF-7BA91801F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74A2-5E71-4168-888E-BF9911DB687F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B29E-949B-469F-96FE-65F776D5A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9D20E-5550-4C6F-B168-4676D5A88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BFD50-AA28-4189-B9BD-15DAA1D1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7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142F1-7027-4F98-B3DF-42E34B2DB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767" y="1188637"/>
            <a:ext cx="2988234" cy="44807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 defTabSz="914400"/>
            <a:r>
              <a:rPr lang="en-US" sz="5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br>
              <a:rPr lang="en-US" sz="5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Crosswind Commons </a:t>
            </a:r>
            <a:br>
              <a:rPr lang="en-US" sz="5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Annual Meeting 2026</a:t>
            </a: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247230-480B-6725-5EDA-32E1FDC1C31D}"/>
              </a:ext>
            </a:extLst>
          </p:cNvPr>
          <p:cNvSpPr txBox="1">
            <a:spLocks/>
          </p:cNvSpPr>
          <p:nvPr/>
        </p:nvSpPr>
        <p:spPr>
          <a:xfrm>
            <a:off x="4885512" y="623274"/>
            <a:ext cx="4484910" cy="504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 algn="l" defTabSz="9144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114300" defTabSz="914400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Agenda 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Board Introduction	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Covenant Reminders		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Common Space-Butterfly Garden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New Website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Financial Review 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Around our Neighborhood</a:t>
            </a:r>
          </a:p>
          <a:p>
            <a:pPr marL="800106" lvl="1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Duke Substation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Volunteers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Meeting Conclusion</a:t>
            </a:r>
          </a:p>
          <a:p>
            <a:pPr marL="114300" algn="l" defTabSz="914400"/>
            <a:endParaRPr lang="en-US" sz="1700" dirty="0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12EC4842-6805-4AC2-8FF5-65FDB1441D41}"/>
              </a:ext>
            </a:extLst>
          </p:cNvPr>
          <p:cNvSpPr/>
          <p:nvPr/>
        </p:nvSpPr>
        <p:spPr>
          <a:xfrm rot="16200000">
            <a:off x="8620691" y="3291895"/>
            <a:ext cx="3196898" cy="3291842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03A7-7166-4C04-BE62-819341B7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32155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DEA07-67F7-4A96-917E-7F24533C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261"/>
            <a:ext cx="10515600" cy="493964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President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Laura Getch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Vice President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Aimee Rawlings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Treasurer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Kelly Honn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Secretary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Ginger Hodge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Architectural Committee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Brad Force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Jon Getch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Catherine VanDyke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7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C625-8B64-4B8D-8EC2-CEF9C2B4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904382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Covenant Reminders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CD4C-3FDC-426C-A60F-77E4966E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269508"/>
            <a:ext cx="10515600" cy="490745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Speeding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Garage Lights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Trash Bins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Maintaining Homes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Homeowners must submit a request before performing any changes or additions to the outside of the home (including decks, porches, siding, etc) 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Architectural request forms can be found on the website or can be emailed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6862-F07A-4908-A2FE-EB589E8D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31"/>
            <a:ext cx="10515600" cy="998076"/>
          </a:xfrm>
        </p:spPr>
        <p:txBody>
          <a:bodyPr/>
          <a:lstStyle/>
          <a:p>
            <a:pPr marL="114300" algn="ctr" defTabSz="9144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Butterfly Garden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38F33-AB0A-E3B1-60E9-90F4BCE86BC9}"/>
              </a:ext>
            </a:extLst>
          </p:cNvPr>
          <p:cNvSpPr/>
          <p:nvPr/>
        </p:nvSpPr>
        <p:spPr>
          <a:xfrm>
            <a:off x="3439886" y="3119750"/>
            <a:ext cx="1105988" cy="23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117B5-1DB3-B898-CD84-7D203A4CD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474"/>
            <a:ext cx="6148576" cy="5159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49793-0BD6-EFAF-BE44-E9F67C32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55" y="1387752"/>
            <a:ext cx="5744645" cy="43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F590BE-F4F3-4B0D-8857-C6FE94FDACCA}"/>
              </a:ext>
            </a:extLst>
          </p:cNvPr>
          <p:cNvSpPr txBox="1"/>
          <p:nvPr/>
        </p:nvSpPr>
        <p:spPr>
          <a:xfrm>
            <a:off x="2465723" y="163378"/>
            <a:ext cx="37248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Playground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25C74-832D-BE66-664A-0812DDEE6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16127" r="16433" b="16571"/>
          <a:stretch/>
        </p:blipFill>
        <p:spPr>
          <a:xfrm>
            <a:off x="167057" y="1121228"/>
            <a:ext cx="6522720" cy="46155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3E9F0B-EDDE-80EA-BC72-F581747CFC28}"/>
              </a:ext>
            </a:extLst>
          </p:cNvPr>
          <p:cNvCxnSpPr>
            <a:cxnSpLocks/>
          </p:cNvCxnSpPr>
          <p:nvPr/>
        </p:nvCxnSpPr>
        <p:spPr>
          <a:xfrm flipV="1">
            <a:off x="3593764" y="5225708"/>
            <a:ext cx="0" cy="1252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746871-740B-0DD8-B572-47737A5ED676}"/>
              </a:ext>
            </a:extLst>
          </p:cNvPr>
          <p:cNvSpPr txBox="1"/>
          <p:nvPr/>
        </p:nvSpPr>
        <p:spPr>
          <a:xfrm>
            <a:off x="1535815" y="6413209"/>
            <a:ext cx="432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Piece of Equipment Placement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917733C-214C-279D-35ED-FE0680C8CD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995" t="27539" r="63184" b="23314"/>
          <a:stretch/>
        </p:blipFill>
        <p:spPr>
          <a:xfrm>
            <a:off x="7084380" y="46872"/>
            <a:ext cx="2022773" cy="214871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EA5FAE-0381-02A8-5073-879356417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6" t="30692" r="64337" b="22786"/>
          <a:stretch/>
        </p:blipFill>
        <p:spPr>
          <a:xfrm>
            <a:off x="9638280" y="0"/>
            <a:ext cx="1796063" cy="2016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5F8C06-EAFD-5B24-C21A-105DAF291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1" t="36444" r="62753" b="19087"/>
          <a:stretch/>
        </p:blipFill>
        <p:spPr>
          <a:xfrm>
            <a:off x="7219270" y="2387132"/>
            <a:ext cx="1887883" cy="18830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3E6CEA-161D-83C1-38E3-CF61018F53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45" t="27812" r="64981" b="23626"/>
          <a:stretch/>
        </p:blipFill>
        <p:spPr>
          <a:xfrm>
            <a:off x="9787534" y="2273385"/>
            <a:ext cx="1646809" cy="2016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ED8156-5D89-0902-DE35-C9504D8276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76" t="33010" r="63191" b="24509"/>
          <a:stretch/>
        </p:blipFill>
        <p:spPr>
          <a:xfrm>
            <a:off x="7231721" y="4737987"/>
            <a:ext cx="2022773" cy="19841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B151F1-DB57-39AF-A32B-FA82C9E794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79" t="29431" r="63143" b="20987"/>
          <a:stretch/>
        </p:blipFill>
        <p:spPr>
          <a:xfrm>
            <a:off x="9649097" y="4297680"/>
            <a:ext cx="2279150" cy="2560320"/>
          </a:xfrm>
          <a:prstGeom prst="rect">
            <a:avLst/>
          </a:prstGeom>
        </p:spPr>
      </p:pic>
      <p:sp>
        <p:nvSpPr>
          <p:cNvPr id="3" name="L-Shape 2">
            <a:extLst>
              <a:ext uri="{FF2B5EF4-FFF2-40B4-BE49-F238E27FC236}">
                <a16:creationId xmlns:a16="http://schemas.microsoft.com/office/drawing/2014/main" id="{4F00E8D6-6F58-1057-4A8F-44AD0FAC10F9}"/>
              </a:ext>
            </a:extLst>
          </p:cNvPr>
          <p:cNvSpPr/>
          <p:nvPr/>
        </p:nvSpPr>
        <p:spPr>
          <a:xfrm rot="16200000">
            <a:off x="1596623" y="2150294"/>
            <a:ext cx="2599355" cy="3418515"/>
          </a:xfrm>
          <a:prstGeom prst="corne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407C4C-0B2C-E1C7-3AAB-D8B27BF237FE}"/>
              </a:ext>
            </a:extLst>
          </p:cNvPr>
          <p:cNvCxnSpPr/>
          <p:nvPr/>
        </p:nvCxnSpPr>
        <p:spPr>
          <a:xfrm>
            <a:off x="6916279" y="310393"/>
            <a:ext cx="0" cy="60423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46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978B32-C682-4A3F-95CB-438448E628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1606" r="4446"/>
          <a:stretch>
            <a:fillRect/>
          </a:stretch>
        </p:blipFill>
        <p:spPr>
          <a:xfrm>
            <a:off x="20" y="0"/>
            <a:ext cx="12191980" cy="61185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6C40D-2582-9281-8BE1-42F55289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451869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Website - www.crosswindcommonswestfield.com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61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04DAF3-D9EA-CDF3-ACF9-81BFB4D1E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6" y="0"/>
            <a:ext cx="10516511" cy="1046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F0235-AB59-A4C5-78E3-C55C572C9B74}"/>
              </a:ext>
            </a:extLst>
          </p:cNvPr>
          <p:cNvSpPr txBox="1"/>
          <p:nvPr/>
        </p:nvSpPr>
        <p:spPr>
          <a:xfrm>
            <a:off x="2146208" y="6262576"/>
            <a:ext cx="6917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2026 DUES          $350.00          Due April 15th, 2026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4F27FC-F8E3-C34A-5793-25FF4C4B54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41954"/>
              </p:ext>
            </p:extLst>
          </p:nvPr>
        </p:nvGraphicFramePr>
        <p:xfrm>
          <a:off x="462736" y="1029730"/>
          <a:ext cx="11103953" cy="4493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9743">
                  <a:extLst>
                    <a:ext uri="{9D8B030D-6E8A-4147-A177-3AD203B41FA5}">
                      <a16:colId xmlns:a16="http://schemas.microsoft.com/office/drawing/2014/main" val="2478297468"/>
                    </a:ext>
                  </a:extLst>
                </a:gridCol>
                <a:gridCol w="1382351">
                  <a:extLst>
                    <a:ext uri="{9D8B030D-6E8A-4147-A177-3AD203B41FA5}">
                      <a16:colId xmlns:a16="http://schemas.microsoft.com/office/drawing/2014/main" val="845695254"/>
                    </a:ext>
                  </a:extLst>
                </a:gridCol>
                <a:gridCol w="1382351">
                  <a:extLst>
                    <a:ext uri="{9D8B030D-6E8A-4147-A177-3AD203B41FA5}">
                      <a16:colId xmlns:a16="http://schemas.microsoft.com/office/drawing/2014/main" val="2998674708"/>
                    </a:ext>
                  </a:extLst>
                </a:gridCol>
                <a:gridCol w="1485327">
                  <a:extLst>
                    <a:ext uri="{9D8B030D-6E8A-4147-A177-3AD203B41FA5}">
                      <a16:colId xmlns:a16="http://schemas.microsoft.com/office/drawing/2014/main" val="1539550333"/>
                    </a:ext>
                  </a:extLst>
                </a:gridCol>
                <a:gridCol w="1380230">
                  <a:extLst>
                    <a:ext uri="{9D8B030D-6E8A-4147-A177-3AD203B41FA5}">
                      <a16:colId xmlns:a16="http://schemas.microsoft.com/office/drawing/2014/main" val="8963642"/>
                    </a:ext>
                  </a:extLst>
                </a:gridCol>
                <a:gridCol w="1482815">
                  <a:extLst>
                    <a:ext uri="{9D8B030D-6E8A-4147-A177-3AD203B41FA5}">
                      <a16:colId xmlns:a16="http://schemas.microsoft.com/office/drawing/2014/main" val="4020375009"/>
                    </a:ext>
                  </a:extLst>
                </a:gridCol>
                <a:gridCol w="1621136">
                  <a:extLst>
                    <a:ext uri="{9D8B030D-6E8A-4147-A177-3AD203B41FA5}">
                      <a16:colId xmlns:a16="http://schemas.microsoft.com/office/drawing/2014/main" val="16825450"/>
                    </a:ext>
                  </a:extLst>
                </a:gridCol>
              </a:tblGrid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Actuals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Actuals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Actual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Actuals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Actuals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Proposed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723937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$232.02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$696.19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$281.46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$297.97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$514.97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803034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BEAUTIFICATION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$211.86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$790.80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$2,314.22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$312.10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$457.36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846590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$1,361.00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$1,459.00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$1,497.00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$1,552.00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$1,539.00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$1,700.00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415297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$2,003.32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$915.00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$1,138.59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$154.43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838869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MOWING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$4,937.77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$4,917.77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$4,911.71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$5,544.63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$4,983.84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$5,000.00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844079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POND MAINTENANCE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$2,800.00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$3,620.00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$3,900.00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$4,020.00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$3,540.00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$4,270.00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75580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POND UPKEEP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$3,925.00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$1,947.00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21510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TAXES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$73.28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$111.78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$43.30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$73.28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$112.00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721274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UTILITIES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$462.20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$314.20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$421.78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$402.48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$373.82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00384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WEBSITE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$199.00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$199.00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$199.00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$199.00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$378.00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62176"/>
                  </a:ext>
                </a:extLst>
              </a:tr>
              <a:tr h="3111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BUTTERFLY GARDEN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$5,000.00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797948"/>
                  </a:ext>
                </a:extLst>
              </a:tr>
              <a:tr h="348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$16,205.45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$14,970.74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$14,707.06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$12,555.89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$16,898.99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$22,570.00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DC5724-CBF7-BBA6-7079-9D03FA7FFD85}"/>
              </a:ext>
            </a:extLst>
          </p:cNvPr>
          <p:cNvSpPr txBox="1"/>
          <p:nvPr/>
        </p:nvSpPr>
        <p:spPr>
          <a:xfrm>
            <a:off x="6896818" y="5666687"/>
            <a:ext cx="3002441" cy="3231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 fontAlgn="b"/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Grant Money Received $10,000</a:t>
            </a:r>
          </a:p>
        </p:txBody>
      </p:sp>
    </p:spTree>
    <p:extLst>
      <p:ext uri="{BB962C8B-B14F-4D97-AF65-F5344CB8AC3E}">
        <p14:creationId xmlns:p14="http://schemas.microsoft.com/office/powerpoint/2010/main" val="235388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F3160-AAA2-0E72-CBD7-C8CDC299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Duke Substation 156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/Springmill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8D3D7-DB9B-489C-19F1-AA97C37014EA}"/>
              </a:ext>
            </a:extLst>
          </p:cNvPr>
          <p:cNvSpPr txBox="1"/>
          <p:nvPr/>
        </p:nvSpPr>
        <p:spPr>
          <a:xfrm>
            <a:off x="4575887" y="1059868"/>
            <a:ext cx="304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0CB58-FC1E-3ADC-44EB-895AF23F1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80" y="1711853"/>
            <a:ext cx="7977240" cy="4644405"/>
          </a:xfrm>
        </p:spPr>
      </p:pic>
    </p:spTree>
    <p:extLst>
      <p:ext uri="{BB962C8B-B14F-4D97-AF65-F5344CB8AC3E}">
        <p14:creationId xmlns:p14="http://schemas.microsoft.com/office/powerpoint/2010/main" val="149662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VID-19 Rapid Testing Site Volunteers Needed - Society for the Protection  and Care of Children">
            <a:extLst>
              <a:ext uri="{FF2B5EF4-FFF2-40B4-BE49-F238E27FC236}">
                <a16:creationId xmlns:a16="http://schemas.microsoft.com/office/drawing/2014/main" id="{4D5A5C94-5DCF-51BC-1B44-F92B24F0F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2788" r="2788" b="3484"/>
          <a:stretch>
            <a:fillRect/>
          </a:stretch>
        </p:blipFill>
        <p:spPr bwMode="auto">
          <a:xfrm>
            <a:off x="2555966" y="0"/>
            <a:ext cx="7080068" cy="468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8EDC1-1024-F492-9574-D29EEAA9A6E1}"/>
              </a:ext>
            </a:extLst>
          </p:cNvPr>
          <p:cNvSpPr txBox="1"/>
          <p:nvPr/>
        </p:nvSpPr>
        <p:spPr>
          <a:xfrm>
            <a:off x="2555966" y="5123015"/>
            <a:ext cx="7756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We’re looking for volunteers to help with projects as they come up.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Want to be part of the action?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 up before you leave and stay in the loop!</a:t>
            </a:r>
          </a:p>
        </p:txBody>
      </p:sp>
    </p:spTree>
    <p:extLst>
      <p:ext uri="{BB962C8B-B14F-4D97-AF65-F5344CB8AC3E}">
        <p14:creationId xmlns:p14="http://schemas.microsoft.com/office/powerpoint/2010/main" val="2706968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7207</TotalTime>
  <Words>344</Words>
  <Application>Microsoft Macintosh PowerPoint</Application>
  <PresentationFormat>Widescreen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Welcome Crosswind Commons    Annual Meeting 2026</vt:lpstr>
      <vt:lpstr>Introductions</vt:lpstr>
      <vt:lpstr>Covenant Reminders</vt:lpstr>
      <vt:lpstr>Butterfly Garden</vt:lpstr>
      <vt:lpstr>PowerPoint Presentation</vt:lpstr>
      <vt:lpstr>New Website - www.crosswindcommonswestfield.com</vt:lpstr>
      <vt:lpstr>PowerPoint Presentation</vt:lpstr>
      <vt:lpstr>Duke Substation 156th/Springmill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Crosswind Commons  2020 Annual Meeting</dc:title>
  <dc:creator>Getch, Laura (GE Healthcare)</dc:creator>
  <cp:lastModifiedBy>Force, Bradley</cp:lastModifiedBy>
  <cp:revision>26</cp:revision>
  <cp:lastPrinted>2022-01-12T21:29:44Z</cp:lastPrinted>
  <dcterms:created xsi:type="dcterms:W3CDTF">2020-12-04T19:07:52Z</dcterms:created>
  <dcterms:modified xsi:type="dcterms:W3CDTF">2026-02-20T19:15:24Z</dcterms:modified>
</cp:coreProperties>
</file>